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Lato" panose="020B0604020202020204" charset="0"/>
      <p:regular r:id="rId11"/>
      <p:bold r:id="rId12"/>
      <p:italic r:id="rId13"/>
      <p:boldItalic r:id="rId14"/>
    </p:embeddedFont>
    <p:embeddedFont>
      <p:font typeface="Raleway" panose="020B0604020202020204" charset="0"/>
      <p:regular r:id="rId15"/>
      <p:bold r:id="rId16"/>
      <p:italic r:id="rId17"/>
      <p:boldItalic r:id="rId18"/>
    </p:embeddedFon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094B9F-895F-45D1-BA62-B94EDD277B41}" v="14" dt="2019-02-27T04:54:17.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hiashinkar@outlook.com" userId="260c0eaa7e88bc12" providerId="LiveId" clId="{B5094B9F-895F-45D1-BA62-B94EDD277B41}"/>
    <pc:docChg chg="modSld">
      <pc:chgData name="juhiashinkar@outlook.com" userId="260c0eaa7e88bc12" providerId="LiveId" clId="{B5094B9F-895F-45D1-BA62-B94EDD277B41}" dt="2019-02-27T04:54:17.473" v="17"/>
      <pc:docMkLst>
        <pc:docMk/>
      </pc:docMkLst>
      <pc:sldChg chg="addSp modSp modTransition modAnim">
        <pc:chgData name="juhiashinkar@outlook.com" userId="260c0eaa7e88bc12" providerId="LiveId" clId="{B5094B9F-895F-45D1-BA62-B94EDD277B41}" dt="2019-02-27T04:32:42.150" v="3"/>
        <pc:sldMkLst>
          <pc:docMk/>
          <pc:sldMk cId="0" sldId="258"/>
        </pc:sldMkLst>
        <pc:picChg chg="add mod">
          <ac:chgData name="juhiashinkar@outlook.com" userId="260c0eaa7e88bc12" providerId="LiveId" clId="{B5094B9F-895F-45D1-BA62-B94EDD277B41}" dt="2019-02-27T04:32:27.880" v="1" actId="1076"/>
          <ac:picMkLst>
            <pc:docMk/>
            <pc:sldMk cId="0" sldId="258"/>
            <ac:picMk id="2" creationId="{05C19FFA-1678-4636-B1F7-966DE8466742}"/>
          </ac:picMkLst>
        </pc:picChg>
      </pc:sldChg>
      <pc:sldChg chg="addSp modSp modTransition modAnim">
        <pc:chgData name="juhiashinkar@outlook.com" userId="260c0eaa7e88bc12" providerId="LiveId" clId="{B5094B9F-895F-45D1-BA62-B94EDD277B41}" dt="2019-02-27T04:33:17.390" v="8"/>
        <pc:sldMkLst>
          <pc:docMk/>
          <pc:sldMk cId="0" sldId="259"/>
        </pc:sldMkLst>
        <pc:picChg chg="add mod">
          <ac:chgData name="juhiashinkar@outlook.com" userId="260c0eaa7e88bc12" providerId="LiveId" clId="{B5094B9F-895F-45D1-BA62-B94EDD277B41}" dt="2019-02-27T04:32:55.359" v="5" actId="1076"/>
          <ac:picMkLst>
            <pc:docMk/>
            <pc:sldMk cId="0" sldId="259"/>
            <ac:picMk id="2" creationId="{C8B2F7E5-A7E3-470B-AD8D-13660F69A41D}"/>
          </ac:picMkLst>
        </pc:picChg>
      </pc:sldChg>
      <pc:sldChg chg="addSp modSp modTransition modAnim">
        <pc:chgData name="juhiashinkar@outlook.com" userId="260c0eaa7e88bc12" providerId="LiveId" clId="{B5094B9F-895F-45D1-BA62-B94EDD277B41}" dt="2019-02-27T04:53:47.853" v="13"/>
        <pc:sldMkLst>
          <pc:docMk/>
          <pc:sldMk cId="0" sldId="262"/>
        </pc:sldMkLst>
        <pc:picChg chg="add mod">
          <ac:chgData name="juhiashinkar@outlook.com" userId="260c0eaa7e88bc12" providerId="LiveId" clId="{B5094B9F-895F-45D1-BA62-B94EDD277B41}" dt="2019-02-27T04:53:34.914" v="10" actId="1076"/>
          <ac:picMkLst>
            <pc:docMk/>
            <pc:sldMk cId="0" sldId="262"/>
            <ac:picMk id="2" creationId="{65D9735E-C700-4A04-AEB4-5B3EF5510908}"/>
          </ac:picMkLst>
        </pc:picChg>
      </pc:sldChg>
      <pc:sldChg chg="addSp modSp modTransition modAnim">
        <pc:chgData name="juhiashinkar@outlook.com" userId="260c0eaa7e88bc12" providerId="LiveId" clId="{B5094B9F-895F-45D1-BA62-B94EDD277B41}" dt="2019-02-27T04:54:17.473" v="17"/>
        <pc:sldMkLst>
          <pc:docMk/>
          <pc:sldMk cId="0" sldId="263"/>
        </pc:sldMkLst>
        <pc:picChg chg="add mod">
          <ac:chgData name="juhiashinkar@outlook.com" userId="260c0eaa7e88bc12" providerId="LiveId" clId="{B5094B9F-895F-45D1-BA62-B94EDD277B41}" dt="2019-02-27T04:54:02.967" v="15" actId="1076"/>
          <ac:picMkLst>
            <pc:docMk/>
            <pc:sldMk cId="0" sldId="263"/>
            <ac:picMk id="2" creationId="{65624BE0-180B-4DC9-95AE-24AB6308BDD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Prof andrie, this is Team number 12 we are here to present our product Luggage Tracker. I am Jui Ashinkar here to give you a brief overview about our product.We started developing this product from few of our team member’s personal experience. Our product is simple any passengers travelling through an airplane can locate and get the live location of their luggage. Commercial airlines carry almost more than four billion passengers and is increasing every year. Our product is for all from Students to Artists, to First time travellers to Frequent business travellers.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08ec646b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08ec646b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Losing your baggage is a nightmare. It involves lot of paper-work, there is loss of precious time, there is a panic among the travellers as they are left with no belongings, their belongings go missing or they get damaged. Any traveller who have experience such a nightmare would definitely opt for our Services but also it is not just restricted to them, everyone who are travelling and wants to know whether they and their luggage are on the same plane. For developing our services we have conducted interviews with various segments of population and have got a realistic market potential for our services. Our focus does not get restricted here it also include tie up with the Luggage Manufacturing company and Insurance company. Any customer will always prefer a bag who’s has a tracking mechanism. Using RFID technology in their bags their sales will definitely increase so it’s a win win situation. For an Insurance company with this tracking facility, Claims made by the travellers will  be reduced. Hence again beneficial to both. In due course of presentation you will see about the Unmet needs,Customer segment.  I request Hemant  to take over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08ec646b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08ec646b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08ec646b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08ec646b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08ec646b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08ec646b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rgbClr val="000000"/>
              </a:buClr>
              <a:buSzPts val="1100"/>
              <a:buFont typeface="Arial"/>
              <a:buNone/>
            </a:pPr>
            <a:r>
              <a:rPr lang="en"/>
              <a:t>Hello everyone, I am Prajwal  and I will be covering the Existing Solution and why they are not good enough.</a:t>
            </a:r>
            <a:endParaRPr/>
          </a:p>
          <a:p>
            <a:pPr marL="0" lvl="0" indent="0" algn="just" rtl="0">
              <a:lnSpc>
                <a:spcPct val="115000"/>
              </a:lnSpc>
              <a:spcBef>
                <a:spcPts val="0"/>
              </a:spcBef>
              <a:spcAft>
                <a:spcPts val="0"/>
              </a:spcAft>
              <a:buClr>
                <a:srgbClr val="000000"/>
              </a:buClr>
              <a:buSzPts val="1100"/>
              <a:buFont typeface="Arial"/>
              <a:buNone/>
            </a:pPr>
            <a:r>
              <a:rPr lang="en"/>
              <a:t> </a:t>
            </a:r>
            <a:endParaRPr/>
          </a:p>
          <a:p>
            <a:pPr marL="0" lvl="0" indent="0" algn="just" rtl="0">
              <a:lnSpc>
                <a:spcPct val="115000"/>
              </a:lnSpc>
              <a:spcBef>
                <a:spcPts val="0"/>
              </a:spcBef>
              <a:spcAft>
                <a:spcPts val="0"/>
              </a:spcAft>
              <a:buClr>
                <a:srgbClr val="000000"/>
              </a:buClr>
              <a:buSzPts val="1100"/>
              <a:buFont typeface="Arial"/>
              <a:buNone/>
            </a:pPr>
            <a:r>
              <a:rPr lang="en"/>
              <a:t>Let's talk about some of the products in the market already like Trackdot, LugLoc and E-Case. One common thing you can find in their product is Bluetooth, GSM, WiFi and Auto Airplane Mode. Which means only one thing: No Real Time Tracking.</a:t>
            </a:r>
            <a:endParaRPr/>
          </a:p>
          <a:p>
            <a:pPr marL="0" lvl="0" indent="0" algn="just" rtl="0">
              <a:lnSpc>
                <a:spcPct val="115000"/>
              </a:lnSpc>
              <a:spcBef>
                <a:spcPts val="0"/>
              </a:spcBef>
              <a:spcAft>
                <a:spcPts val="0"/>
              </a:spcAft>
              <a:buClr>
                <a:srgbClr val="000000"/>
              </a:buClr>
              <a:buSzPts val="1100"/>
              <a:buFont typeface="Arial"/>
              <a:buNone/>
            </a:pPr>
            <a:r>
              <a:rPr lang="en"/>
              <a:t> </a:t>
            </a:r>
            <a:endParaRPr/>
          </a:p>
          <a:p>
            <a:pPr marL="0" lvl="0" indent="0" algn="just" rtl="0">
              <a:lnSpc>
                <a:spcPct val="115000"/>
              </a:lnSpc>
              <a:spcBef>
                <a:spcPts val="0"/>
              </a:spcBef>
              <a:spcAft>
                <a:spcPts val="0"/>
              </a:spcAft>
              <a:buClr>
                <a:srgbClr val="000000"/>
              </a:buClr>
              <a:buSzPts val="1100"/>
              <a:buFont typeface="Arial"/>
              <a:buNone/>
            </a:pPr>
            <a:r>
              <a:rPr lang="en"/>
              <a:t>The biggest difference with our product is we are offering the RFID tags that are efficient and easy to use, they have a unique identifier and works without any network coverage. With this we are also offering a complimentary Insurance for every bag you track with our service with the cheapest possible rate.</a:t>
            </a:r>
            <a:endParaRPr/>
          </a:p>
          <a:p>
            <a:pPr marL="0" lvl="0" indent="0" algn="just" rtl="0">
              <a:lnSpc>
                <a:spcPct val="115000"/>
              </a:lnSpc>
              <a:spcBef>
                <a:spcPts val="0"/>
              </a:spcBef>
              <a:spcAft>
                <a:spcPts val="0"/>
              </a:spcAft>
              <a:buClr>
                <a:srgbClr val="000000"/>
              </a:buClr>
              <a:buSzPts val="1100"/>
              <a:buFont typeface="Arial"/>
              <a:buNone/>
            </a:pPr>
            <a:r>
              <a:rPr lang="en"/>
              <a:t> </a:t>
            </a:r>
            <a:endParaRPr/>
          </a:p>
          <a:p>
            <a:pPr marL="0" lvl="0" indent="0" algn="just" rtl="0">
              <a:lnSpc>
                <a:spcPct val="115000"/>
              </a:lnSpc>
              <a:spcBef>
                <a:spcPts val="0"/>
              </a:spcBef>
              <a:spcAft>
                <a:spcPts val="0"/>
              </a:spcAft>
              <a:buNone/>
            </a:pPr>
            <a:r>
              <a:rPr lang="en"/>
              <a:t>With the upcoming vote of the International Air Transport Authority (IATA) to embrace the RFID tags for check-in proves to be a plus point to our service which will enable us to give out exclusive data and real time tracking. This will enable the customer to have a hassle-free travel and not the constant worry of losing their Luggage.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0884e2f1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0884e2f1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two main use cases, one is for individual user and the other one is for luggage company.</a:t>
            </a:r>
            <a:endParaRPr/>
          </a:p>
          <a:p>
            <a:pPr marL="0" lvl="0" indent="0" algn="l" rtl="0">
              <a:spcBef>
                <a:spcPts val="0"/>
              </a:spcBef>
              <a:spcAft>
                <a:spcPts val="0"/>
              </a:spcAft>
              <a:buNone/>
            </a:pPr>
            <a:r>
              <a:rPr lang="en"/>
              <a:t>For an individual user, a businessman who has encounter lost luggage issue, bought  the luggage tracker service to ensure no more that kind thing happen.</a:t>
            </a:r>
            <a:endParaRPr/>
          </a:p>
          <a:p>
            <a:pPr marL="0" lvl="0" indent="0" algn="l" rtl="0">
              <a:spcBef>
                <a:spcPts val="0"/>
              </a:spcBef>
              <a:spcAft>
                <a:spcPts val="0"/>
              </a:spcAft>
              <a:buNone/>
            </a:pPr>
            <a:r>
              <a:rPr lang="en"/>
              <a:t>After purchase the service, he download the luggage tracker app and install the device to the luggage. Then he created an account, initialize the account with the device (each device has unique id and verification code, he just simply enter there number to the app). After these are all set. When the businessman take a flight, before he is boarding, he can click “track my luggage” on the app and input the flight number. Then he receive a message through both email and text that says either “ your luggage is placed correctly” or “ your luggage is wandering, please contact the airport staff”.</a:t>
            </a:r>
            <a:endParaRPr/>
          </a:p>
          <a:p>
            <a:pPr marL="0" lvl="0" indent="0" algn="l" rtl="0">
              <a:spcBef>
                <a:spcPts val="0"/>
              </a:spcBef>
              <a:spcAft>
                <a:spcPts val="0"/>
              </a:spcAft>
              <a:buNone/>
            </a:pPr>
            <a:endParaRPr/>
          </a:p>
          <a:p>
            <a:pPr marL="0" lvl="0" indent="0" algn="l" rtl="0">
              <a:spcBef>
                <a:spcPts val="0"/>
              </a:spcBef>
              <a:spcAft>
                <a:spcPts val="0"/>
              </a:spcAft>
              <a:buNone/>
            </a:pPr>
            <a:r>
              <a:rPr lang="en"/>
              <a:t>For a luggage company, they sell the luggage tracker service as a part of their product. The tracking device is installed inside of suitcase when it is manufactured. After someone bought the luggage, the luggage company staff help the customer to set up the device.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ff780440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ff780440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YinYin. My name is Vinayak. I am going to speak about the Market size!</a:t>
            </a:r>
            <a:endParaRPr/>
          </a:p>
          <a:p>
            <a:pPr marL="0" lvl="0" indent="0" algn="l" rtl="0">
              <a:spcBef>
                <a:spcPts val="0"/>
              </a:spcBef>
              <a:spcAft>
                <a:spcPts val="0"/>
              </a:spcAft>
              <a:buNone/>
            </a:pPr>
            <a:r>
              <a:rPr lang="en"/>
              <a:t>Did you know??!!</a:t>
            </a:r>
            <a:endParaRPr/>
          </a:p>
          <a:p>
            <a:pPr marL="0" lvl="0" indent="0" algn="l" rtl="0">
              <a:spcBef>
                <a:spcPts val="0"/>
              </a:spcBef>
              <a:spcAft>
                <a:spcPts val="0"/>
              </a:spcAft>
              <a:buNone/>
            </a:pPr>
            <a:r>
              <a:rPr lang="en"/>
              <a:t>As we speak there are 660,000 people in the air.</a:t>
            </a:r>
            <a:endParaRPr/>
          </a:p>
          <a:p>
            <a:pPr marL="0" lvl="0" indent="0" algn="l" rtl="0">
              <a:spcBef>
                <a:spcPts val="0"/>
              </a:spcBef>
              <a:spcAft>
                <a:spcPts val="0"/>
              </a:spcAft>
              <a:buNone/>
            </a:pPr>
            <a:r>
              <a:rPr lang="en"/>
              <a:t>Across the globe 4 billion trips were taken in 2018.</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0884e2f1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0884e2f1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3"/>
          <p:cNvPicPr preferRelativeResize="0"/>
          <p:nvPr/>
        </p:nvPicPr>
        <p:blipFill rotWithShape="1">
          <a:blip r:embed="rId5">
            <a:alphaModFix amt="85000"/>
          </a:blip>
          <a:srcRect t="26251" b="11186"/>
          <a:stretch/>
        </p:blipFill>
        <p:spPr>
          <a:xfrm>
            <a:off x="0" y="549425"/>
            <a:ext cx="9144001" cy="3880174"/>
          </a:xfrm>
          <a:prstGeom prst="rect">
            <a:avLst/>
          </a:prstGeom>
          <a:noFill/>
          <a:ln>
            <a:noFill/>
          </a:ln>
        </p:spPr>
      </p:pic>
      <p:sp>
        <p:nvSpPr>
          <p:cNvPr id="87" name="Google Shape;87;p13"/>
          <p:cNvSpPr txBox="1"/>
          <p:nvPr/>
        </p:nvSpPr>
        <p:spPr>
          <a:xfrm>
            <a:off x="0" y="0"/>
            <a:ext cx="9144000" cy="549300"/>
          </a:xfrm>
          <a:prstGeom prst="rect">
            <a:avLst/>
          </a:prstGeom>
          <a:gradFill>
            <a:gsLst>
              <a:gs pos="0">
                <a:srgbClr val="DDDDDD"/>
              </a:gs>
              <a:gs pos="100000">
                <a:srgbClr val="919191"/>
              </a:gs>
            </a:gsLst>
            <a:lin ang="5400012" scaled="0"/>
          </a:gra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latin typeface="Lato"/>
                <a:ea typeface="Lato"/>
                <a:cs typeface="Lato"/>
                <a:sym typeface="Lato"/>
              </a:rPr>
              <a:t>LUGGAGE TRACKER</a:t>
            </a:r>
            <a:endParaRPr sz="3000" b="1">
              <a:latin typeface="Lato"/>
              <a:ea typeface="Lato"/>
              <a:cs typeface="Lato"/>
              <a:sym typeface="Lato"/>
            </a:endParaRPr>
          </a:p>
        </p:txBody>
      </p:sp>
      <p:sp>
        <p:nvSpPr>
          <p:cNvPr id="88" name="Google Shape;88;p13"/>
          <p:cNvSpPr txBox="1"/>
          <p:nvPr/>
        </p:nvSpPr>
        <p:spPr>
          <a:xfrm>
            <a:off x="0" y="4429600"/>
            <a:ext cx="9144000" cy="714000"/>
          </a:xfrm>
          <a:prstGeom prst="rect">
            <a:avLst/>
          </a:prstGeom>
          <a:gradFill>
            <a:gsLst>
              <a:gs pos="0">
                <a:srgbClr val="BFBFBF"/>
              </a:gs>
              <a:gs pos="100000">
                <a:srgbClr val="737373"/>
              </a:gs>
            </a:gsLst>
            <a:lin ang="5400012" scaled="0"/>
          </a:gra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latin typeface="Lato"/>
                <a:ea typeface="Lato"/>
                <a:cs typeface="Lato"/>
                <a:sym typeface="Lato"/>
              </a:rPr>
              <a:t>  </a:t>
            </a:r>
            <a:r>
              <a:rPr lang="en" sz="1800" b="1" dirty="0">
                <a:latin typeface="Lato"/>
                <a:ea typeface="Lato"/>
                <a:cs typeface="Lato"/>
                <a:sym typeface="Lato"/>
              </a:rPr>
              <a:t>Jui	          Hemant                    Yiny</a:t>
            </a:r>
            <a:r>
              <a:rPr lang="en-US" sz="1800" b="1" dirty="0">
                <a:latin typeface="Lato"/>
                <a:ea typeface="Lato"/>
                <a:cs typeface="Lato"/>
                <a:sym typeface="Lato"/>
              </a:rPr>
              <a:t>in                   </a:t>
            </a:r>
            <a:r>
              <a:rPr lang="en" sz="1800" b="1" dirty="0">
                <a:latin typeface="Lato"/>
                <a:ea typeface="Lato"/>
                <a:cs typeface="Lato"/>
                <a:sym typeface="Lato"/>
              </a:rPr>
              <a:t>  Prajwal		Vinayaka</a:t>
            </a:r>
            <a:endParaRPr sz="1800" b="1" dirty="0">
              <a:latin typeface="Lato"/>
              <a:ea typeface="Lato"/>
              <a:cs typeface="Lato"/>
              <a:sym typeface="Lato"/>
            </a:endParaRPr>
          </a:p>
          <a:p>
            <a:pPr marL="0" lvl="0" indent="0" algn="ctr" rtl="0">
              <a:spcBef>
                <a:spcPts val="0"/>
              </a:spcBef>
              <a:spcAft>
                <a:spcPts val="0"/>
              </a:spcAft>
              <a:buNone/>
            </a:pPr>
            <a:endParaRPr dirty="0">
              <a:latin typeface="Lato"/>
              <a:ea typeface="Lato"/>
              <a:cs typeface="Lato"/>
              <a:sym typeface="Lato"/>
            </a:endParaRPr>
          </a:p>
        </p:txBody>
      </p:sp>
      <p:pic>
        <p:nvPicPr>
          <p:cNvPr id="2" name="Jui_Slide 1">
            <a:hlinkClick r:id="" action="ppaction://media"/>
            <a:extLst>
              <a:ext uri="{FF2B5EF4-FFF2-40B4-BE49-F238E27FC236}">
                <a16:creationId xmlns:a16="http://schemas.microsoft.com/office/drawing/2014/main" id="{D58236A9-AEDA-412A-945F-87A6A525B9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V="1">
            <a:off x="-365917" y="4544186"/>
            <a:ext cx="242414" cy="2424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7000" advClick="0" advTm="300"/>
    </mc:Choice>
    <mc:Fallback xmlns="">
      <p:transition spd="slow" advClick="0" advTm="3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7800" y="60150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Vision</a:t>
            </a:r>
            <a:endParaRPr/>
          </a:p>
        </p:txBody>
      </p:sp>
      <p:sp>
        <p:nvSpPr>
          <p:cNvPr id="94" name="Google Shape;94;p14"/>
          <p:cNvSpPr txBox="1"/>
          <p:nvPr/>
        </p:nvSpPr>
        <p:spPr>
          <a:xfrm>
            <a:off x="727725" y="1524000"/>
            <a:ext cx="7688400" cy="317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600">
                <a:latin typeface="Lato"/>
                <a:ea typeface="Lato"/>
                <a:cs typeface="Lato"/>
                <a:sym typeface="Lato"/>
              </a:rPr>
              <a:t>Our service Luggage Tracker provides luggage tracking for commuters at the same time collaborating with luggage manufacturing company and insurance company will help us boost the service revenue. </a:t>
            </a:r>
            <a:endParaRPr sz="1600">
              <a:latin typeface="Lato"/>
              <a:ea typeface="Lato"/>
              <a:cs typeface="Lato"/>
              <a:sym typeface="Lato"/>
            </a:endParaRPr>
          </a:p>
          <a:p>
            <a:pPr marL="0" lvl="0" indent="0" algn="just" rtl="0">
              <a:spcBef>
                <a:spcPts val="0"/>
              </a:spcBef>
              <a:spcAft>
                <a:spcPts val="0"/>
              </a:spcAft>
              <a:buNone/>
            </a:pPr>
            <a:endParaRPr sz="1600">
              <a:latin typeface="Lato"/>
              <a:ea typeface="Lato"/>
              <a:cs typeface="Lato"/>
              <a:sym typeface="Lato"/>
            </a:endParaRPr>
          </a:p>
          <a:p>
            <a:pPr marL="0" lvl="0" indent="0" algn="just" rtl="0">
              <a:spcBef>
                <a:spcPts val="0"/>
              </a:spcBef>
              <a:spcAft>
                <a:spcPts val="0"/>
              </a:spcAft>
              <a:buClr>
                <a:srgbClr val="000000"/>
              </a:buClr>
              <a:buSzPts val="1100"/>
              <a:buFont typeface="Arial"/>
              <a:buNone/>
            </a:pPr>
            <a:r>
              <a:rPr lang="en" sz="1600">
                <a:solidFill>
                  <a:srgbClr val="222222"/>
                </a:solidFill>
                <a:latin typeface="Lato"/>
                <a:ea typeface="Lato"/>
                <a:cs typeface="Lato"/>
                <a:sym typeface="Lato"/>
              </a:rPr>
              <a:t>For Travellers, who are not sure of their luggage arriving at the destination</a:t>
            </a:r>
            <a:endParaRPr sz="1600">
              <a:solidFill>
                <a:srgbClr val="222222"/>
              </a:solidFill>
              <a:latin typeface="Lato"/>
              <a:ea typeface="Lato"/>
              <a:cs typeface="Lato"/>
              <a:sym typeface="Lato"/>
            </a:endParaRPr>
          </a:p>
          <a:p>
            <a:pPr marL="0" lvl="0" indent="0" algn="just" rtl="0">
              <a:spcBef>
                <a:spcPts val="0"/>
              </a:spcBef>
              <a:spcAft>
                <a:spcPts val="0"/>
              </a:spcAft>
              <a:buClr>
                <a:srgbClr val="000000"/>
              </a:buClr>
              <a:buSzPts val="1100"/>
              <a:buFont typeface="Arial"/>
              <a:buNone/>
            </a:pPr>
            <a:r>
              <a:rPr lang="en" sz="1600">
                <a:solidFill>
                  <a:srgbClr val="222222"/>
                </a:solidFill>
                <a:latin typeface="Lato"/>
                <a:ea typeface="Lato"/>
                <a:cs typeface="Lato"/>
                <a:sym typeface="Lato"/>
              </a:rPr>
              <a:t>Our luggage tracker service provides </a:t>
            </a:r>
            <a:r>
              <a:rPr lang="en" sz="1600">
                <a:latin typeface="Lato"/>
                <a:ea typeface="Lato"/>
                <a:cs typeface="Lato"/>
                <a:sym typeface="Lato"/>
              </a:rPr>
              <a:t>notification to the commuters on their phone/computer regarding where the luggage is traveling real-time</a:t>
            </a:r>
            <a:r>
              <a:rPr lang="en" sz="1600">
                <a:solidFill>
                  <a:srgbClr val="222222"/>
                </a:solidFill>
                <a:latin typeface="Lato"/>
                <a:ea typeface="Lato"/>
                <a:cs typeface="Lato"/>
                <a:sym typeface="Lato"/>
              </a:rPr>
              <a:t>.</a:t>
            </a:r>
            <a:endParaRPr sz="1600">
              <a:solidFill>
                <a:srgbClr val="222222"/>
              </a:solidFill>
              <a:latin typeface="Lato"/>
              <a:ea typeface="Lato"/>
              <a:cs typeface="Lato"/>
              <a:sym typeface="Lato"/>
            </a:endParaRPr>
          </a:p>
          <a:p>
            <a:pPr marL="0" lvl="0" indent="0" algn="just" rtl="0">
              <a:spcBef>
                <a:spcPts val="0"/>
              </a:spcBef>
              <a:spcAft>
                <a:spcPts val="0"/>
              </a:spcAft>
              <a:buClr>
                <a:srgbClr val="000000"/>
              </a:buClr>
              <a:buSzPts val="1100"/>
              <a:buFont typeface="Arial"/>
              <a:buNone/>
            </a:pPr>
            <a:r>
              <a:rPr lang="en" sz="1600">
                <a:solidFill>
                  <a:srgbClr val="222222"/>
                </a:solidFill>
                <a:latin typeface="Lato"/>
                <a:ea typeface="Lato"/>
                <a:cs typeface="Lato"/>
                <a:sym typeface="Lato"/>
              </a:rPr>
              <a:t>Unlike current solutions, We offer a </a:t>
            </a:r>
            <a:r>
              <a:rPr lang="en" sz="1600">
                <a:latin typeface="Lato"/>
                <a:ea typeface="Lato"/>
                <a:cs typeface="Lato"/>
                <a:sym typeface="Lato"/>
              </a:rPr>
              <a:t>solution based on the collaboration with the airport security team, RFID, E-Mail and GSM text message; which will be more reliable and reduce the chances of the luggage being lost.</a:t>
            </a:r>
            <a:endParaRPr sz="1600">
              <a:solidFill>
                <a:srgbClr val="222222"/>
              </a:solidFill>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p:txBody>
      </p:sp>
      <p:pic>
        <p:nvPicPr>
          <p:cNvPr id="2" name="Jui_Slide2">
            <a:hlinkClick r:id="" action="ppaction://media"/>
            <a:extLst>
              <a:ext uri="{FF2B5EF4-FFF2-40B4-BE49-F238E27FC236}">
                <a16:creationId xmlns:a16="http://schemas.microsoft.com/office/drawing/2014/main" id="{22CF709E-8FE0-48D3-BB4C-3CA58C42E0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7363" y="4606131"/>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040"/>
    </mc:Choice>
    <mc:Fallback xmlns="">
      <p:transition spd="slow" advClick="0" advTm="10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7650" y="590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Unmet Needs</a:t>
            </a:r>
            <a:endParaRPr/>
          </a:p>
        </p:txBody>
      </p:sp>
      <p:sp>
        <p:nvSpPr>
          <p:cNvPr id="100" name="Google Shape;100;p15"/>
          <p:cNvSpPr txBox="1">
            <a:spLocks noGrp="1"/>
          </p:cNvSpPr>
          <p:nvPr>
            <p:ph type="body" idx="1"/>
          </p:nvPr>
        </p:nvSpPr>
        <p:spPr>
          <a:xfrm>
            <a:off x="727650" y="1113300"/>
            <a:ext cx="7688700" cy="2916900"/>
          </a:xfrm>
          <a:prstGeom prst="rect">
            <a:avLst/>
          </a:prstGeom>
        </p:spPr>
        <p:txBody>
          <a:bodyPr spcFirstLastPara="1" wrap="square" lIns="91425" tIns="91425" rIns="91425" bIns="91425" anchor="t" anchorCtr="0">
            <a:noAutofit/>
          </a:bodyPr>
          <a:lstStyle/>
          <a:p>
            <a:pPr marL="914400" lvl="0" indent="0" algn="l" rtl="0">
              <a:lnSpc>
                <a:spcPct val="200000"/>
              </a:lnSpc>
              <a:spcBef>
                <a:spcPts val="0"/>
              </a:spcBef>
              <a:spcAft>
                <a:spcPts val="0"/>
              </a:spcAft>
              <a:buNone/>
            </a:pPr>
            <a:endParaRPr sz="1600" dirty="0"/>
          </a:p>
          <a:p>
            <a:pPr marL="457200" lvl="0" indent="-330200" algn="l" rtl="0">
              <a:lnSpc>
                <a:spcPct val="200000"/>
              </a:lnSpc>
              <a:spcBef>
                <a:spcPts val="1600"/>
              </a:spcBef>
              <a:spcAft>
                <a:spcPts val="0"/>
              </a:spcAft>
              <a:buSzPts val="1600"/>
              <a:buChar char="●"/>
            </a:pPr>
            <a:r>
              <a:rPr lang="en" sz="1600" dirty="0"/>
              <a:t>Reliable luggage tracking</a:t>
            </a:r>
            <a:endParaRPr sz="1600" dirty="0"/>
          </a:p>
          <a:p>
            <a:pPr marL="457200" lvl="0" indent="-330200" algn="l" rtl="0">
              <a:lnSpc>
                <a:spcPct val="200000"/>
              </a:lnSpc>
              <a:spcBef>
                <a:spcPts val="0"/>
              </a:spcBef>
              <a:spcAft>
                <a:spcPts val="0"/>
              </a:spcAft>
              <a:buSzPts val="1600"/>
              <a:buChar char="●"/>
            </a:pPr>
            <a:r>
              <a:rPr lang="en" sz="1600" dirty="0"/>
              <a:t>On an average, it takes at least 3 days to recover lost luggage</a:t>
            </a:r>
            <a:endParaRPr sz="1600" dirty="0"/>
          </a:p>
          <a:p>
            <a:pPr marL="457200" lvl="0" indent="-330200" algn="l" rtl="0">
              <a:lnSpc>
                <a:spcPct val="200000"/>
              </a:lnSpc>
              <a:spcBef>
                <a:spcPts val="0"/>
              </a:spcBef>
              <a:spcAft>
                <a:spcPts val="0"/>
              </a:spcAft>
              <a:buSzPts val="1600"/>
              <a:buChar char="●"/>
            </a:pPr>
            <a:r>
              <a:rPr lang="en" sz="1600" dirty="0"/>
              <a:t>Insurance companies needs!</a:t>
            </a:r>
            <a:endParaRPr sz="1600" dirty="0"/>
          </a:p>
          <a:p>
            <a:pPr marL="457200" lvl="0" indent="-330200" algn="l" rtl="0">
              <a:lnSpc>
                <a:spcPct val="200000"/>
              </a:lnSpc>
              <a:spcBef>
                <a:spcPts val="0"/>
              </a:spcBef>
              <a:spcAft>
                <a:spcPts val="0"/>
              </a:spcAft>
              <a:buSzPts val="1600"/>
              <a:buChar char="●"/>
            </a:pPr>
            <a:r>
              <a:rPr lang="en" sz="1600" dirty="0"/>
              <a:t>People requirements!</a:t>
            </a:r>
            <a:endParaRPr sz="1600" dirty="0"/>
          </a:p>
          <a:p>
            <a:pPr marL="457200" lvl="0" indent="-330200" algn="l" rtl="0">
              <a:lnSpc>
                <a:spcPct val="200000"/>
              </a:lnSpc>
              <a:spcBef>
                <a:spcPts val="0"/>
              </a:spcBef>
              <a:spcAft>
                <a:spcPts val="0"/>
              </a:spcAft>
              <a:buClr>
                <a:srgbClr val="FF0000"/>
              </a:buClr>
              <a:buSzPts val="1600"/>
              <a:buChar char="●"/>
            </a:pPr>
            <a:r>
              <a:rPr lang="en" sz="1600" dirty="0">
                <a:solidFill>
                  <a:srgbClr val="FF0000"/>
                </a:solidFill>
              </a:rPr>
              <a:t>Better safe than sorry!</a:t>
            </a:r>
            <a:endParaRPr sz="1600" dirty="0">
              <a:solidFill>
                <a:srgbClr val="FF0000"/>
              </a:solidFill>
            </a:endParaRPr>
          </a:p>
        </p:txBody>
      </p:sp>
      <p:pic>
        <p:nvPicPr>
          <p:cNvPr id="101" name="Google Shape;101;p15"/>
          <p:cNvPicPr preferRelativeResize="0"/>
          <p:nvPr/>
        </p:nvPicPr>
        <p:blipFill>
          <a:blip r:embed="rId5">
            <a:alphaModFix/>
          </a:blip>
          <a:stretch>
            <a:fillRect/>
          </a:stretch>
        </p:blipFill>
        <p:spPr>
          <a:xfrm>
            <a:off x="4622006" y="2807494"/>
            <a:ext cx="3973969" cy="2180806"/>
          </a:xfrm>
          <a:prstGeom prst="rect">
            <a:avLst/>
          </a:prstGeom>
          <a:noFill/>
          <a:ln>
            <a:noFill/>
          </a:ln>
        </p:spPr>
      </p:pic>
      <p:pic>
        <p:nvPicPr>
          <p:cNvPr id="2" name="Hemant Slide 3">
            <a:hlinkClick r:id="" action="ppaction://media"/>
            <a:extLst>
              <a:ext uri="{FF2B5EF4-FFF2-40B4-BE49-F238E27FC236}">
                <a16:creationId xmlns:a16="http://schemas.microsoft.com/office/drawing/2014/main" id="{05C19FFA-1678-4636-B1F7-966DE84667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7387" y="4148931"/>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540"/>
    </mc:Choice>
    <mc:Fallback>
      <p:transition spd="slow" advClick="0" advTm="5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27800" y="5902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Segment</a:t>
            </a:r>
            <a:endParaRPr/>
          </a:p>
        </p:txBody>
      </p:sp>
      <p:sp>
        <p:nvSpPr>
          <p:cNvPr id="107" name="Google Shape;107;p16"/>
          <p:cNvSpPr/>
          <p:nvPr/>
        </p:nvSpPr>
        <p:spPr>
          <a:xfrm>
            <a:off x="3086454" y="1798600"/>
            <a:ext cx="2936100" cy="2896200"/>
          </a:xfrm>
          <a:prstGeom prst="ellips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16"/>
          <p:cNvGrpSpPr/>
          <p:nvPr/>
        </p:nvGrpSpPr>
        <p:grpSpPr>
          <a:xfrm>
            <a:off x="3646357" y="1469606"/>
            <a:ext cx="1816408" cy="1791932"/>
            <a:chOff x="3611776" y="414352"/>
            <a:chExt cx="2166000" cy="2166000"/>
          </a:xfrm>
        </p:grpSpPr>
        <p:sp>
          <p:nvSpPr>
            <p:cNvPr id="109" name="Google Shape;109;p16"/>
            <p:cNvSpPr/>
            <p:nvPr/>
          </p:nvSpPr>
          <p:spPr>
            <a:xfrm>
              <a:off x="3611776" y="414352"/>
              <a:ext cx="2166000" cy="2166000"/>
            </a:xfrm>
            <a:prstGeom prst="ellipse">
              <a:avLst/>
            </a:prstGeom>
            <a:solidFill>
              <a:srgbClr val="D8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txBox="1"/>
            <p:nvPr/>
          </p:nvSpPr>
          <p:spPr>
            <a:xfrm>
              <a:off x="3967546" y="1027503"/>
              <a:ext cx="1496100" cy="7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Travellers</a:t>
              </a:r>
              <a:endParaRPr>
                <a:solidFill>
                  <a:srgbClr val="FFFFFF"/>
                </a:solidFill>
                <a:latin typeface="Roboto"/>
                <a:ea typeface="Roboto"/>
                <a:cs typeface="Roboto"/>
                <a:sym typeface="Roboto"/>
              </a:endParaRPr>
            </a:p>
          </p:txBody>
        </p:sp>
      </p:grpSp>
      <p:grpSp>
        <p:nvGrpSpPr>
          <p:cNvPr id="111" name="Google Shape;111;p16"/>
          <p:cNvGrpSpPr/>
          <p:nvPr/>
        </p:nvGrpSpPr>
        <p:grpSpPr>
          <a:xfrm>
            <a:off x="4443432" y="2808601"/>
            <a:ext cx="1816408" cy="1791932"/>
            <a:chOff x="4562258" y="2032864"/>
            <a:chExt cx="2166000" cy="2166000"/>
          </a:xfrm>
        </p:grpSpPr>
        <p:sp>
          <p:nvSpPr>
            <p:cNvPr id="112" name="Google Shape;112;p16"/>
            <p:cNvSpPr/>
            <p:nvPr/>
          </p:nvSpPr>
          <p:spPr>
            <a:xfrm>
              <a:off x="4562258" y="2032864"/>
              <a:ext cx="2166000" cy="2166000"/>
            </a:xfrm>
            <a:prstGeom prst="ellipse">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txBox="1"/>
            <p:nvPr/>
          </p:nvSpPr>
          <p:spPr>
            <a:xfrm>
              <a:off x="5079846" y="2834728"/>
              <a:ext cx="1496100" cy="7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Insurance Companies</a:t>
              </a:r>
              <a:endParaRPr>
                <a:solidFill>
                  <a:srgbClr val="FFFFFF"/>
                </a:solidFill>
                <a:latin typeface="Roboto"/>
                <a:ea typeface="Roboto"/>
                <a:cs typeface="Roboto"/>
                <a:sym typeface="Roboto"/>
              </a:endParaRPr>
            </a:p>
          </p:txBody>
        </p:sp>
      </p:grpSp>
      <p:grpSp>
        <p:nvGrpSpPr>
          <p:cNvPr id="114" name="Google Shape;114;p16"/>
          <p:cNvGrpSpPr/>
          <p:nvPr/>
        </p:nvGrpSpPr>
        <p:grpSpPr>
          <a:xfrm>
            <a:off x="2884154" y="2808601"/>
            <a:ext cx="1816408" cy="1791932"/>
            <a:chOff x="2702876" y="2032864"/>
            <a:chExt cx="2166000" cy="2166000"/>
          </a:xfrm>
        </p:grpSpPr>
        <p:sp>
          <p:nvSpPr>
            <p:cNvPr id="115" name="Google Shape;115;p16"/>
            <p:cNvSpPr/>
            <p:nvPr/>
          </p:nvSpPr>
          <p:spPr>
            <a:xfrm>
              <a:off x="2702876" y="2032864"/>
              <a:ext cx="2166000" cy="2166000"/>
            </a:xfrm>
            <a:prstGeom prst="ellipse">
              <a:avLst/>
            </a:prstGeom>
            <a:solidFill>
              <a:srgbClr val="802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p:nvPr/>
          </p:nvSpPr>
          <p:spPr>
            <a:xfrm>
              <a:off x="2855266" y="2834719"/>
              <a:ext cx="1707000" cy="7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Luggage Manufacturing Companies </a:t>
              </a:r>
              <a:endParaRPr>
                <a:solidFill>
                  <a:srgbClr val="FFFFFF"/>
                </a:solidFill>
                <a:latin typeface="Roboto"/>
                <a:ea typeface="Roboto"/>
                <a:cs typeface="Roboto"/>
                <a:sym typeface="Roboto"/>
              </a:endParaRPr>
            </a:p>
          </p:txBody>
        </p:sp>
      </p:grpSp>
      <p:sp>
        <p:nvSpPr>
          <p:cNvPr id="117" name="Google Shape;117;p16"/>
          <p:cNvSpPr/>
          <p:nvPr/>
        </p:nvSpPr>
        <p:spPr>
          <a:xfrm>
            <a:off x="4042967" y="2736831"/>
            <a:ext cx="1028100" cy="1014000"/>
          </a:xfrm>
          <a:prstGeom prst="ellips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Hemat slide 4">
            <a:hlinkClick r:id="" action="ppaction://media"/>
            <a:extLst>
              <a:ext uri="{FF2B5EF4-FFF2-40B4-BE49-F238E27FC236}">
                <a16:creationId xmlns:a16="http://schemas.microsoft.com/office/drawing/2014/main" id="{C8B2F7E5-A7E3-470B-AD8D-13660F69A4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7363" y="3574178"/>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390"/>
    </mc:Choice>
    <mc:Fallback>
      <p:transition spd="slow" advClick="0" advTm="3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727800" y="590250"/>
            <a:ext cx="7688400" cy="389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Existing Solutions and why they are not good </a:t>
            </a:r>
            <a:endParaRPr/>
          </a:p>
          <a:p>
            <a:pPr marL="0" lvl="0" indent="0" algn="just" rtl="0">
              <a:lnSpc>
                <a:spcPct val="115000"/>
              </a:lnSpc>
              <a:spcBef>
                <a:spcPts val="0"/>
              </a:spcBef>
              <a:spcAft>
                <a:spcPts val="0"/>
              </a:spcAft>
              <a:buNone/>
            </a:pPr>
            <a:endParaRPr sz="1300" b="0">
              <a:solidFill>
                <a:schemeClr val="accent1"/>
              </a:solidFill>
              <a:latin typeface="Lato"/>
              <a:ea typeface="Lato"/>
              <a:cs typeface="Lato"/>
              <a:sym typeface="Lato"/>
            </a:endParaRPr>
          </a:p>
          <a:p>
            <a:pPr marL="457200" lvl="0" indent="0" algn="just" rtl="0">
              <a:lnSpc>
                <a:spcPct val="115000"/>
              </a:lnSpc>
              <a:spcBef>
                <a:spcPts val="0"/>
              </a:spcBef>
              <a:spcAft>
                <a:spcPts val="0"/>
              </a:spcAft>
              <a:buNone/>
            </a:pPr>
            <a:endParaRPr sz="1400" b="0">
              <a:solidFill>
                <a:schemeClr val="accent1"/>
              </a:solidFill>
              <a:latin typeface="Lato"/>
              <a:ea typeface="Lato"/>
              <a:cs typeface="Lato"/>
              <a:sym typeface="Lato"/>
            </a:endParaRPr>
          </a:p>
          <a:p>
            <a:pPr marL="457200" lvl="0" indent="0" algn="just" rtl="0">
              <a:lnSpc>
                <a:spcPct val="150000"/>
              </a:lnSpc>
              <a:spcBef>
                <a:spcPts val="0"/>
              </a:spcBef>
              <a:spcAft>
                <a:spcPts val="0"/>
              </a:spcAft>
              <a:buNone/>
            </a:pPr>
            <a:endParaRPr sz="1400" b="0">
              <a:solidFill>
                <a:schemeClr val="accent1"/>
              </a:solidFill>
              <a:latin typeface="Lato"/>
              <a:ea typeface="Lato"/>
              <a:cs typeface="Lato"/>
              <a:sym typeface="Lato"/>
            </a:endParaRPr>
          </a:p>
          <a:p>
            <a:pPr marL="457200" lvl="0" indent="-317500" algn="just" rtl="0">
              <a:lnSpc>
                <a:spcPct val="150000"/>
              </a:lnSpc>
              <a:spcBef>
                <a:spcPts val="0"/>
              </a:spcBef>
              <a:spcAft>
                <a:spcPts val="0"/>
              </a:spcAft>
              <a:buClr>
                <a:schemeClr val="accent1"/>
              </a:buClr>
              <a:buSzPts val="1400"/>
              <a:buFont typeface="Lato"/>
              <a:buChar char="●"/>
            </a:pPr>
            <a:r>
              <a:rPr lang="en" sz="1400" b="0">
                <a:solidFill>
                  <a:schemeClr val="accent1"/>
                </a:solidFill>
                <a:latin typeface="Lato"/>
                <a:ea typeface="Lato"/>
                <a:cs typeface="Lato"/>
                <a:sym typeface="Lato"/>
              </a:rPr>
              <a:t>Trakdot, LugLoc, Pluggage, Ecase</a:t>
            </a:r>
            <a:endParaRPr sz="1400" b="0">
              <a:solidFill>
                <a:schemeClr val="accent1"/>
              </a:solidFill>
              <a:latin typeface="Lato"/>
              <a:ea typeface="Lato"/>
              <a:cs typeface="Lato"/>
              <a:sym typeface="Lato"/>
            </a:endParaRPr>
          </a:p>
          <a:p>
            <a:pPr marL="457200" lvl="0" indent="-317500" algn="just" rtl="0">
              <a:lnSpc>
                <a:spcPct val="150000"/>
              </a:lnSpc>
              <a:spcBef>
                <a:spcPts val="0"/>
              </a:spcBef>
              <a:spcAft>
                <a:spcPts val="0"/>
              </a:spcAft>
              <a:buClr>
                <a:schemeClr val="accent1"/>
              </a:buClr>
              <a:buSzPts val="1400"/>
              <a:buFont typeface="Lato"/>
              <a:buChar char="●"/>
            </a:pPr>
            <a:r>
              <a:rPr lang="en" sz="1400" b="0">
                <a:solidFill>
                  <a:schemeClr val="accent1"/>
                </a:solidFill>
                <a:latin typeface="Lato"/>
                <a:ea typeface="Lato"/>
                <a:cs typeface="Lato"/>
                <a:sym typeface="Lato"/>
              </a:rPr>
              <a:t>RFID </a:t>
            </a:r>
            <a:endParaRPr sz="1400" b="0">
              <a:solidFill>
                <a:schemeClr val="accent1"/>
              </a:solidFill>
              <a:latin typeface="Lato"/>
              <a:ea typeface="Lato"/>
              <a:cs typeface="Lato"/>
              <a:sym typeface="Lato"/>
            </a:endParaRPr>
          </a:p>
          <a:p>
            <a:pPr marL="457200" lvl="0" indent="-317500" algn="just" rtl="0">
              <a:lnSpc>
                <a:spcPct val="150000"/>
              </a:lnSpc>
              <a:spcBef>
                <a:spcPts val="0"/>
              </a:spcBef>
              <a:spcAft>
                <a:spcPts val="0"/>
              </a:spcAft>
              <a:buClr>
                <a:schemeClr val="accent1"/>
              </a:buClr>
              <a:buSzPts val="1400"/>
              <a:buFont typeface="Lato"/>
              <a:buChar char="●"/>
            </a:pPr>
            <a:r>
              <a:rPr lang="en" sz="1400" b="0">
                <a:solidFill>
                  <a:schemeClr val="accent1"/>
                </a:solidFill>
                <a:latin typeface="Lato"/>
                <a:ea typeface="Lato"/>
                <a:cs typeface="Lato"/>
                <a:sym typeface="Lato"/>
              </a:rPr>
              <a:t>SITA and IATA approval of RFID </a:t>
            </a:r>
            <a:endParaRPr sz="1400" b="0">
              <a:solidFill>
                <a:schemeClr val="accent1"/>
              </a:solidFill>
              <a:latin typeface="Lato"/>
              <a:ea typeface="Lato"/>
              <a:cs typeface="Lato"/>
              <a:sym typeface="Lato"/>
            </a:endParaRPr>
          </a:p>
          <a:p>
            <a:pPr marL="457200" lvl="0" indent="-317500" algn="just" rtl="0">
              <a:lnSpc>
                <a:spcPct val="150000"/>
              </a:lnSpc>
              <a:spcBef>
                <a:spcPts val="0"/>
              </a:spcBef>
              <a:spcAft>
                <a:spcPts val="0"/>
              </a:spcAft>
              <a:buClr>
                <a:schemeClr val="accent1"/>
              </a:buClr>
              <a:buSzPts val="1400"/>
              <a:buFont typeface="Lato"/>
              <a:buChar char="●"/>
            </a:pPr>
            <a:r>
              <a:rPr lang="en" sz="1400" b="0">
                <a:solidFill>
                  <a:schemeClr val="accent1"/>
                </a:solidFill>
                <a:latin typeface="Lato"/>
                <a:ea typeface="Lato"/>
                <a:cs typeface="Lato"/>
                <a:sym typeface="Lato"/>
              </a:rPr>
              <a:t>Cheapest Possible Rates </a:t>
            </a:r>
            <a:endParaRPr sz="1400" b="0">
              <a:solidFill>
                <a:schemeClr val="accent1"/>
              </a:solidFill>
              <a:latin typeface="Lato"/>
              <a:ea typeface="Lato"/>
              <a:cs typeface="Lato"/>
              <a:sym typeface="Lato"/>
            </a:endParaRPr>
          </a:p>
          <a:p>
            <a:pPr marL="457200" lvl="0" indent="-317500" algn="just" rtl="0">
              <a:lnSpc>
                <a:spcPct val="150000"/>
              </a:lnSpc>
              <a:spcBef>
                <a:spcPts val="0"/>
              </a:spcBef>
              <a:spcAft>
                <a:spcPts val="0"/>
              </a:spcAft>
              <a:buClr>
                <a:schemeClr val="accent1"/>
              </a:buClr>
              <a:buSzPts val="1400"/>
              <a:buFont typeface="Lato"/>
              <a:buChar char="●"/>
            </a:pPr>
            <a:r>
              <a:rPr lang="en" sz="1400" b="0">
                <a:solidFill>
                  <a:schemeClr val="accent1"/>
                </a:solidFill>
                <a:latin typeface="Lato"/>
                <a:ea typeface="Lato"/>
                <a:cs typeface="Lato"/>
                <a:sym typeface="Lato"/>
              </a:rPr>
              <a:t>Complimentary Insurance Cover</a:t>
            </a:r>
            <a:endParaRPr sz="1400" b="0">
              <a:solidFill>
                <a:schemeClr val="accent1"/>
              </a:solidFill>
              <a:latin typeface="Lato"/>
              <a:ea typeface="Lato"/>
              <a:cs typeface="Lato"/>
              <a:sym typeface="Lato"/>
            </a:endParaRPr>
          </a:p>
          <a:p>
            <a:pPr marL="457200" lvl="0" indent="-317500" algn="just" rtl="0">
              <a:lnSpc>
                <a:spcPct val="150000"/>
              </a:lnSpc>
              <a:spcBef>
                <a:spcPts val="0"/>
              </a:spcBef>
              <a:spcAft>
                <a:spcPts val="0"/>
              </a:spcAft>
              <a:buClr>
                <a:schemeClr val="accent1"/>
              </a:buClr>
              <a:buSzPts val="1400"/>
              <a:buFont typeface="Lato"/>
              <a:buChar char="●"/>
            </a:pPr>
            <a:r>
              <a:rPr lang="en" sz="1400" b="0">
                <a:solidFill>
                  <a:schemeClr val="accent1"/>
                </a:solidFill>
                <a:latin typeface="Lato"/>
                <a:ea typeface="Lato"/>
                <a:cs typeface="Lato"/>
                <a:sym typeface="Lato"/>
              </a:rPr>
              <a:t>Aviation Industry becomes the top promoter</a:t>
            </a:r>
            <a:endParaRPr sz="1400" b="0">
              <a:solidFill>
                <a:schemeClr val="accent1"/>
              </a:solidFill>
              <a:latin typeface="Lato"/>
              <a:ea typeface="Lato"/>
              <a:cs typeface="Lato"/>
              <a:sym typeface="Lato"/>
            </a:endParaRPr>
          </a:p>
          <a:p>
            <a:pPr marL="457200" lvl="0" indent="-317500" algn="just" rtl="0">
              <a:lnSpc>
                <a:spcPct val="150000"/>
              </a:lnSpc>
              <a:spcBef>
                <a:spcPts val="0"/>
              </a:spcBef>
              <a:spcAft>
                <a:spcPts val="0"/>
              </a:spcAft>
              <a:buClr>
                <a:schemeClr val="accent1"/>
              </a:buClr>
              <a:buSzPts val="1400"/>
              <a:buFont typeface="Lato"/>
              <a:buChar char="●"/>
            </a:pPr>
            <a:r>
              <a:rPr lang="en" sz="1400" b="0">
                <a:solidFill>
                  <a:schemeClr val="accent1"/>
                </a:solidFill>
                <a:latin typeface="Lato"/>
                <a:ea typeface="Lato"/>
                <a:cs typeface="Lato"/>
                <a:sym typeface="Lato"/>
              </a:rPr>
              <a:t>Exclusive and accurate with real time tracking.</a:t>
            </a:r>
            <a:endParaRPr sz="1300" b="0">
              <a:solidFill>
                <a:schemeClr val="accent1"/>
              </a:solidFill>
              <a:latin typeface="Lato"/>
              <a:ea typeface="Lato"/>
              <a:cs typeface="Lato"/>
              <a:sym typeface="Lato"/>
            </a:endParaRPr>
          </a:p>
          <a:p>
            <a:pPr marL="0" lvl="0" indent="0" algn="l" rtl="0">
              <a:spcBef>
                <a:spcPts val="0"/>
              </a:spcBef>
              <a:spcAft>
                <a:spcPts val="0"/>
              </a:spcAft>
              <a:buNone/>
            </a:pPr>
            <a:endParaRPr/>
          </a:p>
        </p:txBody>
      </p:sp>
      <p:sp>
        <p:nvSpPr>
          <p:cNvPr id="123" name="Google Shape;123;p17"/>
          <p:cNvSpPr/>
          <p:nvPr/>
        </p:nvSpPr>
        <p:spPr>
          <a:xfrm rot="10800000">
            <a:off x="6789450" y="1774422"/>
            <a:ext cx="1362000" cy="961500"/>
          </a:xfrm>
          <a:prstGeom prst="snip1Rect">
            <a:avLst>
              <a:gd name="adj"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rot="5400000">
            <a:off x="5487994" y="1566850"/>
            <a:ext cx="963300" cy="1376700"/>
          </a:xfrm>
          <a:prstGeom prst="snip1Rect">
            <a:avLst>
              <a:gd name="adj"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5281200" y="2842441"/>
            <a:ext cx="1376700" cy="963300"/>
          </a:xfrm>
          <a:prstGeom prst="snip1Rect">
            <a:avLst>
              <a:gd name="adj" fmla="val 50000"/>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rot="-5400000">
            <a:off x="7001175" y="2650406"/>
            <a:ext cx="952800" cy="1347300"/>
          </a:xfrm>
          <a:prstGeom prst="snip1Rect">
            <a:avLst>
              <a:gd name="adj"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txBox="1"/>
          <p:nvPr/>
        </p:nvSpPr>
        <p:spPr>
          <a:xfrm>
            <a:off x="5458325" y="2092900"/>
            <a:ext cx="11463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BLUETOOTH</a:t>
            </a:r>
            <a:endParaRPr sz="1200">
              <a:latin typeface="Lato"/>
              <a:ea typeface="Lato"/>
              <a:cs typeface="Lato"/>
              <a:sym typeface="Lato"/>
            </a:endParaRPr>
          </a:p>
        </p:txBody>
      </p:sp>
      <p:sp>
        <p:nvSpPr>
          <p:cNvPr id="128" name="Google Shape;128;p17"/>
          <p:cNvSpPr txBox="1"/>
          <p:nvPr/>
        </p:nvSpPr>
        <p:spPr>
          <a:xfrm>
            <a:off x="6865796" y="1873057"/>
            <a:ext cx="1209300" cy="4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AUTO AIRPLANE MODE</a:t>
            </a:r>
            <a:endParaRPr sz="1200">
              <a:latin typeface="Lato"/>
              <a:ea typeface="Lato"/>
              <a:cs typeface="Lato"/>
              <a:sym typeface="Lato"/>
            </a:endParaRPr>
          </a:p>
        </p:txBody>
      </p:sp>
      <p:sp>
        <p:nvSpPr>
          <p:cNvPr id="129" name="Google Shape;129;p17"/>
          <p:cNvSpPr txBox="1"/>
          <p:nvPr/>
        </p:nvSpPr>
        <p:spPr>
          <a:xfrm>
            <a:off x="5458315" y="3161806"/>
            <a:ext cx="10224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GSM</a:t>
            </a:r>
            <a:endParaRPr sz="1200">
              <a:latin typeface="Lato"/>
              <a:ea typeface="Lato"/>
              <a:cs typeface="Lato"/>
              <a:sym typeface="Lato"/>
            </a:endParaRPr>
          </a:p>
        </p:txBody>
      </p:sp>
      <p:sp>
        <p:nvSpPr>
          <p:cNvPr id="130" name="Google Shape;130;p17"/>
          <p:cNvSpPr txBox="1"/>
          <p:nvPr/>
        </p:nvSpPr>
        <p:spPr>
          <a:xfrm>
            <a:off x="6966378" y="3161748"/>
            <a:ext cx="10224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WiFi</a:t>
            </a:r>
            <a:endParaRPr sz="1200">
              <a:latin typeface="Lato"/>
              <a:ea typeface="Lato"/>
              <a:cs typeface="Lato"/>
              <a:sym typeface="Lato"/>
            </a:endParaRPr>
          </a:p>
        </p:txBody>
      </p:sp>
      <p:sp>
        <p:nvSpPr>
          <p:cNvPr id="131" name="Google Shape;131;p17"/>
          <p:cNvSpPr/>
          <p:nvPr/>
        </p:nvSpPr>
        <p:spPr>
          <a:xfrm rot="-2701095">
            <a:off x="6399884" y="2479570"/>
            <a:ext cx="665882" cy="65167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txBox="1"/>
          <p:nvPr/>
        </p:nvSpPr>
        <p:spPr>
          <a:xfrm>
            <a:off x="6394125" y="2584888"/>
            <a:ext cx="6774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RFID</a:t>
            </a:r>
            <a:endParaRPr>
              <a:latin typeface="Lato"/>
              <a:ea typeface="Lato"/>
              <a:cs typeface="Lato"/>
              <a:sym typeface="Lato"/>
            </a:endParaRPr>
          </a:p>
        </p:txBody>
      </p:sp>
      <p:pic>
        <p:nvPicPr>
          <p:cNvPr id="2" name="prajwal_slide 5">
            <a:hlinkClick r:id="" action="ppaction://media"/>
            <a:extLst>
              <a:ext uri="{FF2B5EF4-FFF2-40B4-BE49-F238E27FC236}">
                <a16:creationId xmlns:a16="http://schemas.microsoft.com/office/drawing/2014/main" id="{75D6E861-6A51-47BF-A1FD-3E24DDE9AC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0250" y="4489050"/>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000"/>
    </mc:Choice>
    <mc:Fallback xmlns="">
      <p:transition spd="slow" advTm="59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662200" y="617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Cases</a:t>
            </a:r>
            <a:endParaRPr/>
          </a:p>
        </p:txBody>
      </p:sp>
      <p:sp>
        <p:nvSpPr>
          <p:cNvPr id="138" name="Google Shape;138;p18"/>
          <p:cNvSpPr txBox="1">
            <a:spLocks noGrp="1"/>
          </p:cNvSpPr>
          <p:nvPr>
            <p:ph type="body" idx="1"/>
          </p:nvPr>
        </p:nvSpPr>
        <p:spPr>
          <a:xfrm>
            <a:off x="409800" y="1248375"/>
            <a:ext cx="4162200" cy="3565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Businessman</a:t>
            </a:r>
            <a:endParaRPr sz="1400"/>
          </a:p>
          <a:p>
            <a:pPr marL="457200" lvl="0" indent="-317500" algn="l" rtl="0">
              <a:spcBef>
                <a:spcPts val="0"/>
              </a:spcBef>
              <a:spcAft>
                <a:spcPts val="0"/>
              </a:spcAft>
              <a:buSzPts val="1400"/>
              <a:buAutoNum type="arabicParenR"/>
            </a:pPr>
            <a:r>
              <a:rPr lang="en" sz="1400"/>
              <a:t>Download luggage tracker App</a:t>
            </a:r>
            <a:endParaRPr sz="1400"/>
          </a:p>
          <a:p>
            <a:pPr marL="457200" lvl="0" indent="-317500" algn="l" rtl="0">
              <a:spcBef>
                <a:spcPts val="0"/>
              </a:spcBef>
              <a:spcAft>
                <a:spcPts val="0"/>
              </a:spcAft>
              <a:buSzPts val="1400"/>
              <a:buAutoNum type="arabicParenR"/>
            </a:pPr>
            <a:r>
              <a:rPr lang="en" sz="1400"/>
              <a:t>Install the device to the luggage</a:t>
            </a:r>
            <a:endParaRPr sz="1400"/>
          </a:p>
          <a:p>
            <a:pPr marL="457200" lvl="0" indent="-317500" algn="l" rtl="0">
              <a:spcBef>
                <a:spcPts val="0"/>
              </a:spcBef>
              <a:spcAft>
                <a:spcPts val="0"/>
              </a:spcAft>
              <a:buSzPts val="1400"/>
              <a:buAutoNum type="arabicParenR"/>
            </a:pPr>
            <a:r>
              <a:rPr lang="en" sz="1400"/>
              <a:t>Create an account</a:t>
            </a:r>
            <a:endParaRPr sz="1400"/>
          </a:p>
          <a:p>
            <a:pPr marL="457200" lvl="0" indent="-317500" algn="l" rtl="0">
              <a:spcBef>
                <a:spcPts val="0"/>
              </a:spcBef>
              <a:spcAft>
                <a:spcPts val="0"/>
              </a:spcAft>
              <a:buSzPts val="1400"/>
              <a:buAutoNum type="arabicParenR"/>
            </a:pPr>
            <a:r>
              <a:rPr lang="en" sz="1400"/>
              <a:t>Link the account with the device</a:t>
            </a:r>
            <a:endParaRPr sz="1400"/>
          </a:p>
          <a:p>
            <a:pPr marL="914400" lvl="0" indent="0" algn="l" rtl="0">
              <a:spcBef>
                <a:spcPts val="1600"/>
              </a:spcBef>
              <a:spcAft>
                <a:spcPts val="0"/>
              </a:spcAft>
              <a:buNone/>
            </a:pPr>
            <a:r>
              <a:rPr lang="en" sz="1400"/>
              <a:t>Tracking usage</a:t>
            </a:r>
            <a:endParaRPr sz="1400"/>
          </a:p>
          <a:p>
            <a:pPr marL="457200" lvl="0" indent="-317500" algn="l" rtl="0">
              <a:spcBef>
                <a:spcPts val="1600"/>
              </a:spcBef>
              <a:spcAft>
                <a:spcPts val="0"/>
              </a:spcAft>
              <a:buSzPts val="1400"/>
              <a:buAutoNum type="arabicParenR"/>
            </a:pPr>
            <a:r>
              <a:rPr lang="en" sz="1400"/>
              <a:t>Click “track my luggage”</a:t>
            </a:r>
            <a:endParaRPr sz="1400"/>
          </a:p>
          <a:p>
            <a:pPr marL="457200" lvl="0" indent="-317500" algn="l" rtl="0">
              <a:spcBef>
                <a:spcPts val="0"/>
              </a:spcBef>
              <a:spcAft>
                <a:spcPts val="0"/>
              </a:spcAft>
              <a:buSzPts val="1400"/>
              <a:buAutoNum type="arabicParenR"/>
            </a:pPr>
            <a:r>
              <a:rPr lang="en" sz="1400"/>
              <a:t>Input airline number</a:t>
            </a:r>
            <a:endParaRPr sz="1400"/>
          </a:p>
          <a:p>
            <a:pPr marL="457200" lvl="0" indent="-317500" algn="l" rtl="0">
              <a:spcBef>
                <a:spcPts val="0"/>
              </a:spcBef>
              <a:spcAft>
                <a:spcPts val="0"/>
              </a:spcAft>
              <a:buSzPts val="1400"/>
              <a:buAutoNum type="arabicParenR"/>
            </a:pPr>
            <a:r>
              <a:rPr lang="en" sz="1400"/>
              <a:t>Receive message (email or text)</a:t>
            </a:r>
            <a:endParaRPr sz="1400"/>
          </a:p>
          <a:p>
            <a:pPr marL="457200" lvl="0" indent="-311150" algn="l" rtl="0">
              <a:spcBef>
                <a:spcPts val="0"/>
              </a:spcBef>
              <a:spcAft>
                <a:spcPts val="0"/>
              </a:spcAft>
              <a:buClr>
                <a:srgbClr val="6AA84F"/>
              </a:buClr>
              <a:buSzPts val="1300"/>
              <a:buChar char="-"/>
            </a:pPr>
            <a:r>
              <a:rPr lang="en">
                <a:solidFill>
                  <a:srgbClr val="6AA84F"/>
                </a:solidFill>
              </a:rPr>
              <a:t>“Your luggage is placed correctly”</a:t>
            </a:r>
            <a:endParaRPr>
              <a:solidFill>
                <a:srgbClr val="6AA84F"/>
              </a:solidFill>
            </a:endParaRPr>
          </a:p>
          <a:p>
            <a:pPr marL="457200" lvl="0" indent="-311150" algn="l" rtl="0">
              <a:spcBef>
                <a:spcPts val="0"/>
              </a:spcBef>
              <a:spcAft>
                <a:spcPts val="0"/>
              </a:spcAft>
              <a:buClr>
                <a:srgbClr val="FF0000"/>
              </a:buClr>
              <a:buSzPts val="1300"/>
              <a:buChar char="-"/>
            </a:pPr>
            <a:r>
              <a:rPr lang="en">
                <a:solidFill>
                  <a:srgbClr val="FF0000"/>
                </a:solidFill>
              </a:rPr>
              <a:t>“Oops, your luggage is wandering, please contact the crew!”</a:t>
            </a:r>
            <a:endParaRPr>
              <a:solidFill>
                <a:srgbClr val="FF0000"/>
              </a:solidFill>
            </a:endParaRPr>
          </a:p>
          <a:p>
            <a:pPr marL="457200" lvl="0" indent="0" algn="l" rtl="0">
              <a:spcBef>
                <a:spcPts val="1600"/>
              </a:spcBef>
              <a:spcAft>
                <a:spcPts val="1600"/>
              </a:spcAft>
              <a:buNone/>
            </a:pPr>
            <a:r>
              <a:rPr lang="en"/>
              <a:t>	</a:t>
            </a:r>
            <a:endParaRPr/>
          </a:p>
        </p:txBody>
      </p:sp>
      <p:sp>
        <p:nvSpPr>
          <p:cNvPr id="139" name="Google Shape;139;p18"/>
          <p:cNvSpPr txBox="1"/>
          <p:nvPr/>
        </p:nvSpPr>
        <p:spPr>
          <a:xfrm>
            <a:off x="4716500" y="1152475"/>
            <a:ext cx="4115700" cy="3447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Char char="-"/>
            </a:pPr>
            <a:r>
              <a:rPr lang="en">
                <a:solidFill>
                  <a:srgbClr val="434343"/>
                </a:solidFill>
              </a:rPr>
              <a:t>Luggage company</a:t>
            </a:r>
            <a:endParaRPr>
              <a:solidFill>
                <a:srgbClr val="434343"/>
              </a:solidFill>
            </a:endParaRPr>
          </a:p>
          <a:p>
            <a:pPr marL="457200" lvl="0" indent="-317500" algn="l" rtl="0">
              <a:spcBef>
                <a:spcPts val="0"/>
              </a:spcBef>
              <a:spcAft>
                <a:spcPts val="0"/>
              </a:spcAft>
              <a:buClr>
                <a:srgbClr val="434343"/>
              </a:buClr>
              <a:buSzPts val="1400"/>
              <a:buAutoNum type="arabicParenR"/>
            </a:pPr>
            <a:r>
              <a:rPr lang="en">
                <a:solidFill>
                  <a:srgbClr val="434343"/>
                </a:solidFill>
              </a:rPr>
              <a:t>Install the device within the luggage</a:t>
            </a:r>
            <a:endParaRPr>
              <a:solidFill>
                <a:srgbClr val="434343"/>
              </a:solidFill>
            </a:endParaRPr>
          </a:p>
          <a:p>
            <a:pPr marL="457200" lvl="0" indent="-317500" algn="l" rtl="0">
              <a:spcBef>
                <a:spcPts val="0"/>
              </a:spcBef>
              <a:spcAft>
                <a:spcPts val="0"/>
              </a:spcAft>
              <a:buClr>
                <a:srgbClr val="434343"/>
              </a:buClr>
              <a:buSzPts val="1400"/>
              <a:buAutoNum type="arabicParenR"/>
            </a:pPr>
            <a:r>
              <a:rPr lang="en">
                <a:solidFill>
                  <a:srgbClr val="434343"/>
                </a:solidFill>
              </a:rPr>
              <a:t>Ask the buyer to download app</a:t>
            </a:r>
            <a:endParaRPr>
              <a:solidFill>
                <a:srgbClr val="434343"/>
              </a:solidFill>
            </a:endParaRPr>
          </a:p>
          <a:p>
            <a:pPr marL="457200" lvl="0" indent="-317500" algn="l" rtl="0">
              <a:spcBef>
                <a:spcPts val="0"/>
              </a:spcBef>
              <a:spcAft>
                <a:spcPts val="0"/>
              </a:spcAft>
              <a:buClr>
                <a:srgbClr val="434343"/>
              </a:buClr>
              <a:buSzPts val="1400"/>
              <a:buAutoNum type="arabicParenR"/>
            </a:pPr>
            <a:r>
              <a:rPr lang="en">
                <a:solidFill>
                  <a:srgbClr val="434343"/>
                </a:solidFill>
              </a:rPr>
              <a:t>Buyer creates an account</a:t>
            </a:r>
            <a:endParaRPr>
              <a:solidFill>
                <a:srgbClr val="434343"/>
              </a:solidFill>
            </a:endParaRPr>
          </a:p>
          <a:p>
            <a:pPr marL="457200" lvl="0" indent="-317500" algn="l" rtl="0">
              <a:spcBef>
                <a:spcPts val="0"/>
              </a:spcBef>
              <a:spcAft>
                <a:spcPts val="0"/>
              </a:spcAft>
              <a:buClr>
                <a:srgbClr val="434343"/>
              </a:buClr>
              <a:buSzPts val="1400"/>
              <a:buAutoNum type="arabicParenR"/>
            </a:pPr>
            <a:r>
              <a:rPr lang="en">
                <a:solidFill>
                  <a:srgbClr val="434343"/>
                </a:solidFill>
              </a:rPr>
              <a:t>Initialize the device with account</a:t>
            </a:r>
            <a:endParaRPr>
              <a:solidFill>
                <a:srgbClr val="434343"/>
              </a:solidFill>
            </a:endParaRPr>
          </a:p>
          <a:p>
            <a:pPr marL="457200" lvl="0" indent="-317500" algn="l" rtl="0">
              <a:spcBef>
                <a:spcPts val="0"/>
              </a:spcBef>
              <a:spcAft>
                <a:spcPts val="0"/>
              </a:spcAft>
              <a:buClr>
                <a:srgbClr val="434343"/>
              </a:buClr>
              <a:buSzPts val="1400"/>
              <a:buAutoNum type="arabicParenR"/>
            </a:pPr>
            <a:r>
              <a:rPr lang="en">
                <a:solidFill>
                  <a:srgbClr val="434343"/>
                </a:solidFill>
              </a:rPr>
              <a:t>Provide tracking service</a:t>
            </a:r>
            <a:endParaRPr>
              <a:solidFill>
                <a:srgbClr val="434343"/>
              </a:solidFill>
            </a:endParaRPr>
          </a:p>
        </p:txBody>
      </p:sp>
      <p:pic>
        <p:nvPicPr>
          <p:cNvPr id="140" name="Google Shape;140;p18"/>
          <p:cNvPicPr preferRelativeResize="0"/>
          <p:nvPr/>
        </p:nvPicPr>
        <p:blipFill>
          <a:blip r:embed="rId5">
            <a:alphaModFix/>
          </a:blip>
          <a:stretch>
            <a:fillRect/>
          </a:stretch>
        </p:blipFill>
        <p:spPr>
          <a:xfrm>
            <a:off x="5575550" y="2732675"/>
            <a:ext cx="2080900" cy="2080900"/>
          </a:xfrm>
          <a:prstGeom prst="rect">
            <a:avLst/>
          </a:prstGeom>
          <a:noFill/>
          <a:ln>
            <a:noFill/>
          </a:ln>
        </p:spPr>
      </p:pic>
      <p:pic>
        <p:nvPicPr>
          <p:cNvPr id="2" name="yinyin_slide 6">
            <a:hlinkClick r:id="" action="ppaction://media"/>
            <a:extLst>
              <a:ext uri="{FF2B5EF4-FFF2-40B4-BE49-F238E27FC236}">
                <a16:creationId xmlns:a16="http://schemas.microsoft.com/office/drawing/2014/main" id="{670B6CEE-84AB-4C9C-8061-0CF79D64F8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0569" y="4356393"/>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9000"/>
    </mc:Choice>
    <mc:Fallback xmlns="">
      <p:transition spd="slow" advClick="0" advTm="59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727650" y="6238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a:t>
            </a:r>
            <a:endParaRPr/>
          </a:p>
        </p:txBody>
      </p:sp>
      <p:sp>
        <p:nvSpPr>
          <p:cNvPr id="146" name="Google Shape;146;p19"/>
          <p:cNvSpPr txBox="1">
            <a:spLocks noGrp="1"/>
          </p:cNvSpPr>
          <p:nvPr>
            <p:ph type="body" idx="1"/>
          </p:nvPr>
        </p:nvSpPr>
        <p:spPr>
          <a:xfrm>
            <a:off x="623400" y="1301700"/>
            <a:ext cx="77928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457200" lvl="0" indent="-317500" algn="l" rtl="0">
              <a:lnSpc>
                <a:spcPct val="150000"/>
              </a:lnSpc>
              <a:spcBef>
                <a:spcPts val="1600"/>
              </a:spcBef>
              <a:spcAft>
                <a:spcPts val="0"/>
              </a:spcAft>
              <a:buSzPts val="1400"/>
              <a:buChar char="●"/>
            </a:pPr>
            <a:r>
              <a:rPr lang="en" sz="1400"/>
              <a:t>660,000 people in the air right this instance!</a:t>
            </a:r>
            <a:endParaRPr sz="1400"/>
          </a:p>
          <a:p>
            <a:pPr marL="457200" lvl="0" indent="-317500" algn="l" rtl="0">
              <a:lnSpc>
                <a:spcPct val="150000"/>
              </a:lnSpc>
              <a:spcBef>
                <a:spcPts val="0"/>
              </a:spcBef>
              <a:spcAft>
                <a:spcPts val="0"/>
              </a:spcAft>
              <a:buSzPts val="1400"/>
              <a:buChar char="●"/>
            </a:pPr>
            <a:r>
              <a:rPr lang="en" sz="1400"/>
              <a:t>4 billion trips were taken in 2018</a:t>
            </a:r>
            <a:endParaRPr sz="1400"/>
          </a:p>
          <a:p>
            <a:pPr marL="457200" lvl="0" indent="-317500" algn="l" rtl="0">
              <a:lnSpc>
                <a:spcPct val="150000"/>
              </a:lnSpc>
              <a:spcBef>
                <a:spcPts val="0"/>
              </a:spcBef>
              <a:spcAft>
                <a:spcPts val="0"/>
              </a:spcAft>
              <a:buSzPts val="1400"/>
              <a:buChar char="●"/>
            </a:pPr>
            <a:r>
              <a:rPr lang="en" sz="1400"/>
              <a:t>850 million trips in USA alone! </a:t>
            </a:r>
            <a:endParaRPr sz="1400"/>
          </a:p>
          <a:p>
            <a:pPr marL="457200" lvl="0" indent="-317500" algn="l" rtl="0">
              <a:lnSpc>
                <a:spcPct val="150000"/>
              </a:lnSpc>
              <a:spcBef>
                <a:spcPts val="0"/>
              </a:spcBef>
              <a:spcAft>
                <a:spcPts val="0"/>
              </a:spcAft>
              <a:buSzPts val="1400"/>
              <a:buChar char="●"/>
            </a:pPr>
            <a:r>
              <a:rPr lang="en" sz="1400"/>
              <a:t>2.6 million people fly in and out of US everyday</a:t>
            </a:r>
            <a:endParaRPr sz="1400"/>
          </a:p>
          <a:p>
            <a:pPr marL="457200" lvl="0" indent="-317500" algn="l" rtl="0">
              <a:lnSpc>
                <a:spcPct val="150000"/>
              </a:lnSpc>
              <a:spcBef>
                <a:spcPts val="0"/>
              </a:spcBef>
              <a:spcAft>
                <a:spcPts val="0"/>
              </a:spcAft>
              <a:buSzPts val="1400"/>
              <a:buChar char="●"/>
            </a:pPr>
            <a:r>
              <a:rPr lang="en" sz="1400"/>
              <a:t>5.6 bags per thousands are still misplaced/lost </a:t>
            </a:r>
            <a:endParaRPr sz="1400"/>
          </a:p>
          <a:p>
            <a:pPr marL="457200" lvl="0" indent="-317500" algn="l" rtl="0">
              <a:lnSpc>
                <a:spcPct val="150000"/>
              </a:lnSpc>
              <a:spcBef>
                <a:spcPts val="0"/>
              </a:spcBef>
              <a:spcAft>
                <a:spcPts val="0"/>
              </a:spcAft>
              <a:buSzPts val="1400"/>
              <a:buChar char="●"/>
            </a:pPr>
            <a:r>
              <a:rPr lang="en" sz="1400"/>
              <a:t>Huge market to tie up Insurance Companies</a:t>
            </a:r>
            <a:endParaRPr sz="1400"/>
          </a:p>
          <a:p>
            <a:pPr marL="457200" lvl="0" indent="-317500" algn="l" rtl="0">
              <a:lnSpc>
                <a:spcPct val="150000"/>
              </a:lnSpc>
              <a:spcBef>
                <a:spcPts val="0"/>
              </a:spcBef>
              <a:spcAft>
                <a:spcPts val="0"/>
              </a:spcAft>
              <a:buSzPts val="1400"/>
              <a:buChar char="●"/>
            </a:pPr>
            <a:r>
              <a:rPr lang="en" sz="1400"/>
              <a:t>Lost luggage recovery cost: $2.1 billion</a:t>
            </a:r>
            <a:endParaRPr sz="1400"/>
          </a:p>
          <a:p>
            <a:pPr marL="457200" lvl="0" indent="0" algn="l" rtl="0">
              <a:spcBef>
                <a:spcPts val="1600"/>
              </a:spcBef>
              <a:spcAft>
                <a:spcPts val="1600"/>
              </a:spcAft>
              <a:buNone/>
            </a:pPr>
            <a:endParaRPr/>
          </a:p>
        </p:txBody>
      </p:sp>
      <p:pic>
        <p:nvPicPr>
          <p:cNvPr id="147" name="Google Shape;147;p19"/>
          <p:cNvPicPr preferRelativeResize="0"/>
          <p:nvPr/>
        </p:nvPicPr>
        <p:blipFill rotWithShape="1">
          <a:blip r:embed="rId5">
            <a:alphaModFix/>
          </a:blip>
          <a:srcRect l="15104" r="17163"/>
          <a:stretch/>
        </p:blipFill>
        <p:spPr>
          <a:xfrm>
            <a:off x="5350150" y="1301700"/>
            <a:ext cx="2766926" cy="2627750"/>
          </a:xfrm>
          <a:prstGeom prst="rect">
            <a:avLst/>
          </a:prstGeom>
          <a:noFill/>
          <a:ln>
            <a:noFill/>
          </a:ln>
        </p:spPr>
      </p:pic>
      <p:pic>
        <p:nvPicPr>
          <p:cNvPr id="2" name="Vinayaka slide 6">
            <a:hlinkClick r:id="" action="ppaction://media"/>
            <a:extLst>
              <a:ext uri="{FF2B5EF4-FFF2-40B4-BE49-F238E27FC236}">
                <a16:creationId xmlns:a16="http://schemas.microsoft.com/office/drawing/2014/main" id="{65D9735E-C700-4A04-AEB4-5B3EF55109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5975" y="4370388"/>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330"/>
    </mc:Choice>
    <mc:Fallback>
      <p:transition spd="slow" advClick="0" advTm="3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727650" y="567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Risks/Dependencies</a:t>
            </a:r>
            <a:endParaRPr/>
          </a:p>
        </p:txBody>
      </p:sp>
      <p:sp>
        <p:nvSpPr>
          <p:cNvPr id="153" name="Google Shape;153;p20"/>
          <p:cNvSpPr txBox="1">
            <a:spLocks noGrp="1"/>
          </p:cNvSpPr>
          <p:nvPr>
            <p:ph type="body" idx="1"/>
          </p:nvPr>
        </p:nvSpPr>
        <p:spPr>
          <a:xfrm>
            <a:off x="727650" y="1688525"/>
            <a:ext cx="7688700" cy="22611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Char char="●"/>
            </a:pPr>
            <a:r>
              <a:rPr lang="en" sz="1400"/>
              <a:t>Risk in business model!</a:t>
            </a:r>
            <a:endParaRPr sz="1400"/>
          </a:p>
          <a:p>
            <a:pPr marL="457200" lvl="0" indent="-317500" algn="l" rtl="0">
              <a:lnSpc>
                <a:spcPct val="200000"/>
              </a:lnSpc>
              <a:spcBef>
                <a:spcPts val="0"/>
              </a:spcBef>
              <a:spcAft>
                <a:spcPts val="0"/>
              </a:spcAft>
              <a:buSzPts val="1400"/>
              <a:buChar char="●"/>
            </a:pPr>
            <a:r>
              <a:rPr lang="en" sz="1400"/>
              <a:t>Privacy concerns?</a:t>
            </a:r>
            <a:endParaRPr sz="1400"/>
          </a:p>
          <a:p>
            <a:pPr marL="457200" lvl="0" indent="-317500" algn="l" rtl="0">
              <a:lnSpc>
                <a:spcPct val="200000"/>
              </a:lnSpc>
              <a:spcBef>
                <a:spcPts val="0"/>
              </a:spcBef>
              <a:spcAft>
                <a:spcPts val="0"/>
              </a:spcAft>
              <a:buSzPts val="1400"/>
              <a:buChar char="●"/>
            </a:pPr>
            <a:r>
              <a:rPr lang="en" sz="1400"/>
              <a:t>Legal/Patent risks?</a:t>
            </a:r>
            <a:endParaRPr sz="1400"/>
          </a:p>
          <a:p>
            <a:pPr marL="457200" lvl="0" indent="-317500" algn="l" rtl="0">
              <a:lnSpc>
                <a:spcPct val="200000"/>
              </a:lnSpc>
              <a:spcBef>
                <a:spcPts val="0"/>
              </a:spcBef>
              <a:spcAft>
                <a:spcPts val="0"/>
              </a:spcAft>
              <a:buSzPts val="1400"/>
              <a:buChar char="●"/>
            </a:pPr>
            <a:r>
              <a:rPr lang="en" sz="1400"/>
              <a:t>Piracy is a concern!</a:t>
            </a:r>
            <a:endParaRPr sz="1400"/>
          </a:p>
          <a:p>
            <a:pPr marL="457200" lvl="0" indent="-317500" algn="l" rtl="0">
              <a:lnSpc>
                <a:spcPct val="200000"/>
              </a:lnSpc>
              <a:spcBef>
                <a:spcPts val="0"/>
              </a:spcBef>
              <a:spcAft>
                <a:spcPts val="0"/>
              </a:spcAft>
              <a:buSzPts val="1400"/>
              <a:buChar char="●"/>
            </a:pPr>
            <a:r>
              <a:rPr lang="en" sz="1400"/>
              <a:t>Interdependencies with key internal systems?</a:t>
            </a:r>
            <a:endParaRPr sz="1400"/>
          </a:p>
          <a:p>
            <a:pPr marL="457200" lvl="0" indent="-317500" algn="l" rtl="0">
              <a:lnSpc>
                <a:spcPct val="200000"/>
              </a:lnSpc>
              <a:spcBef>
                <a:spcPts val="0"/>
              </a:spcBef>
              <a:spcAft>
                <a:spcPts val="0"/>
              </a:spcAft>
              <a:buSzPts val="1400"/>
              <a:buChar char="●"/>
            </a:pPr>
            <a:r>
              <a:rPr lang="en" sz="1400"/>
              <a:t>Availability of 3rd party complements? </a:t>
            </a:r>
            <a:endParaRPr sz="1400"/>
          </a:p>
        </p:txBody>
      </p:sp>
      <p:pic>
        <p:nvPicPr>
          <p:cNvPr id="2" name="Vinayaka slide 7">
            <a:hlinkClick r:id="" action="ppaction://media"/>
            <a:extLst>
              <a:ext uri="{FF2B5EF4-FFF2-40B4-BE49-F238E27FC236}">
                <a16:creationId xmlns:a16="http://schemas.microsoft.com/office/drawing/2014/main" id="{65624BE0-180B-4DC9-95AE-24AB6308BD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3101" y="4598988"/>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180"/>
    </mc:Choice>
    <mc:Fallback>
      <p:transition spd="slow" advClick="0" advTm="11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1145</Words>
  <Application>Microsoft Office PowerPoint</Application>
  <PresentationFormat>On-screen Show (16:9)</PresentationFormat>
  <Paragraphs>88</Paragraphs>
  <Slides>8</Slides>
  <Notes>8</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Lato</vt:lpstr>
      <vt:lpstr>Arial</vt:lpstr>
      <vt:lpstr>Roboto</vt:lpstr>
      <vt:lpstr>Raleway</vt:lpstr>
      <vt:lpstr>Streamline</vt:lpstr>
      <vt:lpstr>PowerPoint Presentation</vt:lpstr>
      <vt:lpstr>Vision</vt:lpstr>
      <vt:lpstr>Unmet Needs</vt:lpstr>
      <vt:lpstr>Customer Segment</vt:lpstr>
      <vt:lpstr>Existing Solutions and why they are not good     Trakdot, LugLoc, Pluggage, Ecase RFID  SITA and IATA approval of RFID  Cheapest Possible Rates  Complimentary Insurance Cover Aviation Industry becomes the top promoter Exclusive and accurate with real time tracking. </vt:lpstr>
      <vt:lpstr>Use Cases</vt:lpstr>
      <vt:lpstr>Market Size </vt:lpstr>
      <vt:lpstr>Risks/Dependencies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juhia</dc:creator>
  <cp:lastModifiedBy>juhiashinkar@outlook.com</cp:lastModifiedBy>
  <cp:revision>6</cp:revision>
  <dcterms:modified xsi:type="dcterms:W3CDTF">2019-02-27T04:55:41Z</dcterms:modified>
</cp:coreProperties>
</file>